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Arimo" charset="1" panose="020B0604020202020204"/>
      <p:regular r:id="rId13"/>
    </p:embeddedFont>
    <p:embeddedFont>
      <p:font typeface="Noto Sans T Chinese" charset="1" panose="020B050000000000000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B7B7B7"/>
        </a:solidFill>
      </p:bgPr>
    </p:bg>
    <p:spTree>
      <p:nvGrpSpPr>
        <p:cNvPr id="1" name=""/>
        <p:cNvGrpSpPr/>
        <p:nvPr/>
      </p:nvGrpSpPr>
      <p:grpSpPr>
        <a:xfrm>
          <a:off x="0" y="0"/>
          <a:ext cx="0" cy="0"/>
          <a:chOff x="0" y="0"/>
          <a:chExt cx="0" cy="0"/>
        </a:xfrm>
      </p:grpSpPr>
      <p:sp>
        <p:nvSpPr>
          <p:cNvPr name="TextBox 2" id="2"/>
          <p:cNvSpPr txBox="true"/>
          <p:nvPr/>
        </p:nvSpPr>
        <p:spPr>
          <a:xfrm rot="0">
            <a:off x="779925" y="1743987"/>
            <a:ext cx="16728150" cy="1085850"/>
          </a:xfrm>
          <a:prstGeom prst="rect">
            <a:avLst/>
          </a:prstGeom>
        </p:spPr>
        <p:txBody>
          <a:bodyPr anchor="t" rtlCol="false" tIns="0" lIns="0" bIns="0" rIns="0">
            <a:spAutoFit/>
          </a:bodyPr>
          <a:lstStyle/>
          <a:p>
            <a:pPr algn="ctr">
              <a:lnSpc>
                <a:spcPts val="8399"/>
              </a:lnSpc>
            </a:pPr>
            <a:r>
              <a:rPr lang="en-US" sz="6999">
                <a:solidFill>
                  <a:srgbClr val="FFFFFF"/>
                </a:solidFill>
                <a:latin typeface="Arimo"/>
                <a:ea typeface="Arimo"/>
                <a:cs typeface="Arimo"/>
                <a:sym typeface="Arimo"/>
              </a:rPr>
              <a:t>停車場巡查使用系統</a:t>
            </a:r>
          </a:p>
        </p:txBody>
      </p:sp>
      <p:sp>
        <p:nvSpPr>
          <p:cNvPr name="TextBox 3" id="3"/>
          <p:cNvSpPr txBox="true"/>
          <p:nvPr/>
        </p:nvSpPr>
        <p:spPr>
          <a:xfrm rot="0">
            <a:off x="7784976" y="3095008"/>
            <a:ext cx="2718048" cy="580390"/>
          </a:xfrm>
          <a:prstGeom prst="rect">
            <a:avLst/>
          </a:prstGeom>
        </p:spPr>
        <p:txBody>
          <a:bodyPr anchor="t" rtlCol="false" tIns="0" lIns="0" bIns="0" rIns="0">
            <a:spAutoFit/>
          </a:bodyPr>
          <a:lstStyle/>
          <a:p>
            <a:pPr algn="ctr">
              <a:lnSpc>
                <a:spcPts val="4759"/>
              </a:lnSpc>
              <a:spcBef>
                <a:spcPct val="0"/>
              </a:spcBef>
            </a:pPr>
            <a:r>
              <a:rPr lang="en-US" sz="3399">
                <a:solidFill>
                  <a:srgbClr val="75E4AE"/>
                </a:solidFill>
                <a:latin typeface="Noto Sans T Chinese"/>
                <a:ea typeface="Noto Sans T Chinese"/>
                <a:cs typeface="Noto Sans T Chinese"/>
                <a:sym typeface="Noto Sans T Chinese"/>
              </a:rPr>
              <a:t>JAVA期末報告</a:t>
            </a:r>
          </a:p>
        </p:txBody>
      </p:sp>
      <p:sp>
        <p:nvSpPr>
          <p:cNvPr name="TextBox 4" id="4"/>
          <p:cNvSpPr txBox="true"/>
          <p:nvPr/>
        </p:nvSpPr>
        <p:spPr>
          <a:xfrm rot="0">
            <a:off x="5177754" y="4339616"/>
            <a:ext cx="7932493" cy="2343231"/>
          </a:xfrm>
          <a:prstGeom prst="rect">
            <a:avLst/>
          </a:prstGeom>
        </p:spPr>
        <p:txBody>
          <a:bodyPr anchor="t" rtlCol="false" tIns="0" lIns="0" bIns="0" rIns="0">
            <a:spAutoFit/>
          </a:bodyPr>
          <a:lstStyle/>
          <a:p>
            <a:pPr algn="ctr">
              <a:lnSpc>
                <a:spcPts val="6295"/>
              </a:lnSpc>
            </a:pPr>
            <a:r>
              <a:rPr lang="en-US" sz="4496">
                <a:solidFill>
                  <a:srgbClr val="0CC0DF"/>
                </a:solidFill>
                <a:latin typeface="Noto Sans T Chinese"/>
                <a:ea typeface="Noto Sans T Chinese"/>
                <a:cs typeface="Noto Sans T Chinese"/>
                <a:sym typeface="Noto Sans T Chinese"/>
              </a:rPr>
              <a:t>組員：</a:t>
            </a:r>
          </a:p>
          <a:p>
            <a:pPr algn="ctr">
              <a:lnSpc>
                <a:spcPts val="6295"/>
              </a:lnSpc>
              <a:spcBef>
                <a:spcPct val="0"/>
              </a:spcBef>
            </a:pPr>
            <a:r>
              <a:rPr lang="en-US" sz="4496">
                <a:solidFill>
                  <a:srgbClr val="0CC0DF"/>
                </a:solidFill>
                <a:latin typeface="Noto Sans T Chinese"/>
                <a:ea typeface="Noto Sans T Chinese"/>
                <a:cs typeface="Noto Sans T Chinese"/>
                <a:sym typeface="Noto Sans T Chinese"/>
              </a:rPr>
              <a:t>109534127羅育政</a:t>
            </a:r>
          </a:p>
          <a:p>
            <a:pPr algn="ctr">
              <a:lnSpc>
                <a:spcPts val="6295"/>
              </a:lnSpc>
              <a:spcBef>
                <a:spcPct val="0"/>
              </a:spcBef>
            </a:pPr>
            <a:r>
              <a:rPr lang="en-US" sz="4496">
                <a:solidFill>
                  <a:srgbClr val="0CC0DF"/>
                </a:solidFill>
                <a:latin typeface="Noto Sans T Chinese"/>
                <a:ea typeface="Noto Sans T Chinese"/>
                <a:cs typeface="Noto Sans T Chinese"/>
                <a:sym typeface="Noto Sans T Chinese"/>
              </a:rPr>
              <a:t>109534129謝承恩</a:t>
            </a:r>
          </a:p>
        </p:txBody>
      </p:sp>
      <p:sp>
        <p:nvSpPr>
          <p:cNvPr name="TextBox 5" id="5"/>
          <p:cNvSpPr txBox="true"/>
          <p:nvPr/>
        </p:nvSpPr>
        <p:spPr>
          <a:xfrm rot="0">
            <a:off x="7507297" y="8689339"/>
            <a:ext cx="9055134" cy="854076"/>
          </a:xfrm>
          <a:prstGeom prst="rect">
            <a:avLst/>
          </a:prstGeom>
        </p:spPr>
        <p:txBody>
          <a:bodyPr anchor="t" rtlCol="false" tIns="0" lIns="0" bIns="0" rIns="0">
            <a:spAutoFit/>
          </a:bodyPr>
          <a:lstStyle/>
          <a:p>
            <a:pPr algn="ctr">
              <a:lnSpc>
                <a:spcPts val="6999"/>
              </a:lnSpc>
              <a:spcBef>
                <a:spcPct val="0"/>
              </a:spcBef>
            </a:pPr>
            <a:r>
              <a:rPr lang="en-US" sz="4999">
                <a:solidFill>
                  <a:srgbClr val="FFFFFF"/>
                </a:solidFill>
                <a:latin typeface="Noto Sans T Chinese"/>
                <a:ea typeface="Noto Sans T Chinese"/>
                <a:cs typeface="Noto Sans T Chinese"/>
                <a:sym typeface="Noto Sans T Chinese"/>
              </a:rPr>
              <a:t>指導老師：李岳倫老師</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386652" y="3136652"/>
            <a:ext cx="6696373" cy="5981065"/>
          </a:xfrm>
          <a:prstGeom prst="rect">
            <a:avLst/>
          </a:prstGeom>
        </p:spPr>
        <p:txBody>
          <a:bodyPr anchor="t" rtlCol="false" tIns="0" lIns="0" bIns="0" rIns="0">
            <a:spAutoFit/>
          </a:bodyPr>
          <a:lstStyle/>
          <a:p>
            <a:pPr algn="ctr" marL="0" indent="0" lvl="0">
              <a:lnSpc>
                <a:spcPts val="4759"/>
              </a:lnSpc>
              <a:spcBef>
                <a:spcPct val="0"/>
              </a:spcBef>
            </a:pPr>
            <a:r>
              <a:rPr lang="en-US" sz="3399" strike="noStrike" u="none">
                <a:solidFill>
                  <a:srgbClr val="00BF63"/>
                </a:solidFill>
                <a:latin typeface="Noto Sans T Chinese"/>
                <a:ea typeface="Noto Sans T Chinese"/>
                <a:cs typeface="Noto Sans T Chinese"/>
                <a:sym typeface="Noto Sans T Chinese"/>
              </a:rPr>
              <a:t>1.登入登出(完成)</a:t>
            </a:r>
          </a:p>
          <a:p>
            <a:pPr algn="ctr" marL="0" indent="0" lvl="0">
              <a:lnSpc>
                <a:spcPts val="4759"/>
              </a:lnSpc>
              <a:spcBef>
                <a:spcPct val="0"/>
              </a:spcBef>
            </a:pPr>
            <a:r>
              <a:rPr lang="en-US" sz="3399" strike="noStrike" u="none">
                <a:solidFill>
                  <a:srgbClr val="0CC0DF"/>
                </a:solidFill>
                <a:latin typeface="Noto Sans T Chinese"/>
                <a:ea typeface="Noto Sans T Chinese"/>
                <a:cs typeface="Noto Sans T Chinese"/>
                <a:sym typeface="Noto Sans T Chinese"/>
              </a:rPr>
              <a:t>2.簡易巡查(圖表更新前)</a:t>
            </a:r>
          </a:p>
          <a:p>
            <a:pPr algn="ctr" marL="0" indent="0" lvl="0">
              <a:lnSpc>
                <a:spcPts val="4759"/>
              </a:lnSpc>
              <a:spcBef>
                <a:spcPct val="0"/>
              </a:spcBef>
            </a:pPr>
            <a:r>
              <a:rPr lang="en-US" sz="3399" strike="noStrike" u="none">
                <a:solidFill>
                  <a:srgbClr val="0CC0DF"/>
                </a:solidFill>
                <a:latin typeface="Noto Sans T Chinese"/>
                <a:ea typeface="Noto Sans T Chinese"/>
                <a:cs typeface="Noto Sans T Chinese"/>
                <a:sym typeface="Noto Sans T Chinese"/>
              </a:rPr>
              <a:t>3.精準巡查(完成個別輸入)</a:t>
            </a:r>
          </a:p>
          <a:p>
            <a:pPr algn="ctr" marL="0" indent="0" lvl="0">
              <a:lnSpc>
                <a:spcPts val="4759"/>
              </a:lnSpc>
              <a:spcBef>
                <a:spcPct val="0"/>
              </a:spcBef>
            </a:pPr>
            <a:r>
              <a:rPr lang="en-US" sz="3399" strike="noStrike" u="none">
                <a:solidFill>
                  <a:srgbClr val="FF3131"/>
                </a:solidFill>
                <a:latin typeface="Noto Sans T Chinese"/>
                <a:ea typeface="Noto Sans T Chinese"/>
                <a:cs typeface="Noto Sans T Chinese"/>
                <a:sym typeface="Noto Sans T Chinese"/>
              </a:rPr>
              <a:t>4.車牌辨識(尚未安裝套件和OCR)</a:t>
            </a:r>
          </a:p>
          <a:p>
            <a:pPr algn="ctr" marL="0" indent="0" lvl="0">
              <a:lnSpc>
                <a:spcPts val="4759"/>
              </a:lnSpc>
              <a:spcBef>
                <a:spcPct val="0"/>
              </a:spcBef>
            </a:pPr>
            <a:r>
              <a:rPr lang="en-US" sz="3399" strike="noStrike" u="none">
                <a:solidFill>
                  <a:srgbClr val="0CC0DF"/>
                </a:solidFill>
                <a:latin typeface="Noto Sans T Chinese"/>
                <a:ea typeface="Noto Sans T Chinese"/>
                <a:cs typeface="Noto Sans T Chinese"/>
                <a:sym typeface="Noto Sans T Chinese"/>
              </a:rPr>
              <a:t>5.公告(無法編輯和上傳圖片)</a:t>
            </a:r>
          </a:p>
          <a:p>
            <a:pPr algn="ctr" marL="0" indent="0" lvl="0">
              <a:lnSpc>
                <a:spcPts val="4759"/>
              </a:lnSpc>
              <a:spcBef>
                <a:spcPct val="0"/>
              </a:spcBef>
            </a:pPr>
            <a:r>
              <a:rPr lang="en-US" sz="3399" strike="noStrike" u="none">
                <a:solidFill>
                  <a:srgbClr val="0CC0DF"/>
                </a:solidFill>
                <a:latin typeface="Noto Sans T Chinese"/>
                <a:ea typeface="Noto Sans T Chinese"/>
                <a:cs typeface="Noto Sans T Chinese"/>
                <a:sym typeface="Noto Sans T Chinese"/>
              </a:rPr>
              <a:t>6.鏡頭掃描車牌(完成20%)</a:t>
            </a:r>
          </a:p>
          <a:p>
            <a:pPr algn="ctr" marL="0" indent="0" lvl="0">
              <a:lnSpc>
                <a:spcPts val="4759"/>
              </a:lnSpc>
              <a:spcBef>
                <a:spcPct val="0"/>
              </a:spcBef>
            </a:pPr>
            <a:r>
              <a:rPr lang="en-US" sz="3399" strike="noStrike" u="none">
                <a:solidFill>
                  <a:srgbClr val="00BF63"/>
                </a:solidFill>
                <a:latin typeface="Noto Sans T Chinese"/>
                <a:ea typeface="Noto Sans T Chinese"/>
                <a:cs typeface="Noto Sans T Chinese"/>
                <a:sym typeface="Noto Sans T Chinese"/>
              </a:rPr>
              <a:t>7.違規報表生成(完成)</a:t>
            </a:r>
          </a:p>
          <a:p>
            <a:pPr algn="ctr" marL="0" indent="0" lvl="0">
              <a:lnSpc>
                <a:spcPts val="4759"/>
              </a:lnSpc>
              <a:spcBef>
                <a:spcPct val="0"/>
              </a:spcBef>
            </a:pPr>
            <a:r>
              <a:rPr lang="en-US" sz="3399" strike="noStrike" u="none">
                <a:solidFill>
                  <a:srgbClr val="FF3131"/>
                </a:solidFill>
                <a:latin typeface="Noto Sans T Chinese"/>
                <a:ea typeface="Noto Sans T Chinese"/>
                <a:cs typeface="Noto Sans T Chinese"/>
                <a:sym typeface="Noto Sans T Chinese"/>
              </a:rPr>
              <a:t>8.簡易巡查統計報表(程式出問題)</a:t>
            </a:r>
          </a:p>
          <a:p>
            <a:pPr algn="ctr" marL="0" indent="0" lvl="0">
              <a:lnSpc>
                <a:spcPts val="4759"/>
              </a:lnSpc>
              <a:spcBef>
                <a:spcPct val="0"/>
              </a:spcBef>
            </a:pPr>
            <a:r>
              <a:rPr lang="en-US" sz="3399" strike="noStrike" u="none">
                <a:solidFill>
                  <a:srgbClr val="00BF63"/>
                </a:solidFill>
                <a:latin typeface="Noto Sans T Chinese"/>
                <a:ea typeface="Noto Sans T Chinese"/>
                <a:cs typeface="Noto Sans T Chinese"/>
                <a:sym typeface="Noto Sans T Chinese"/>
              </a:rPr>
              <a:t>9.學生出場資料填寫和報表(已完成)</a:t>
            </a:r>
          </a:p>
          <a:p>
            <a:pPr algn="ctr" marL="0" indent="0" lvl="0">
              <a:lnSpc>
                <a:spcPts val="4759"/>
              </a:lnSpc>
              <a:spcBef>
                <a:spcPct val="0"/>
              </a:spcBef>
            </a:pPr>
            <a:r>
              <a:rPr lang="en-US" sz="3399" strike="noStrike" u="none">
                <a:solidFill>
                  <a:srgbClr val="FF3131"/>
                </a:solidFill>
                <a:latin typeface="Noto Sans T Chinese"/>
                <a:ea typeface="Noto Sans T Chinese"/>
                <a:cs typeface="Noto Sans T Chinese"/>
                <a:sym typeface="Noto Sans T Chinese"/>
              </a:rPr>
              <a:t>10.登入驗證攔截</a:t>
            </a:r>
          </a:p>
        </p:txBody>
      </p:sp>
      <p:sp>
        <p:nvSpPr>
          <p:cNvPr name="TextBox 3" id="3"/>
          <p:cNvSpPr txBox="true"/>
          <p:nvPr/>
        </p:nvSpPr>
        <p:spPr>
          <a:xfrm rot="0">
            <a:off x="3943854" y="1095636"/>
            <a:ext cx="1314748" cy="580390"/>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Noto Sans T Chinese"/>
                <a:ea typeface="Noto Sans T Chinese"/>
                <a:cs typeface="Noto Sans T Chinese"/>
                <a:sym typeface="Noto Sans T Chinese"/>
              </a:rPr>
              <a:t>before</a:t>
            </a:r>
          </a:p>
        </p:txBody>
      </p:sp>
      <p:sp>
        <p:nvSpPr>
          <p:cNvPr name="TextBox 4" id="4"/>
          <p:cNvSpPr txBox="true"/>
          <p:nvPr/>
        </p:nvSpPr>
        <p:spPr>
          <a:xfrm rot="0">
            <a:off x="13449183" y="1095636"/>
            <a:ext cx="946993" cy="580390"/>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Noto Sans T Chinese"/>
                <a:ea typeface="Noto Sans T Chinese"/>
                <a:cs typeface="Noto Sans T Chinese"/>
                <a:sym typeface="Noto Sans T Chinese"/>
              </a:rPr>
              <a:t>after</a:t>
            </a:r>
          </a:p>
        </p:txBody>
      </p:sp>
      <p:sp>
        <p:nvSpPr>
          <p:cNvPr name="TextBox 5" id="5"/>
          <p:cNvSpPr txBox="true"/>
          <p:nvPr/>
        </p:nvSpPr>
        <p:spPr>
          <a:xfrm rot="0">
            <a:off x="10358618" y="3019742"/>
            <a:ext cx="7128123" cy="6581140"/>
          </a:xfrm>
          <a:prstGeom prst="rect">
            <a:avLst/>
          </a:prstGeom>
        </p:spPr>
        <p:txBody>
          <a:bodyPr anchor="t" rtlCol="false" tIns="0" lIns="0" bIns="0" rIns="0">
            <a:spAutoFit/>
          </a:bodyPr>
          <a:lstStyle/>
          <a:p>
            <a:pPr algn="ctr">
              <a:lnSpc>
                <a:spcPts val="4759"/>
              </a:lnSpc>
            </a:pPr>
            <a:r>
              <a:rPr lang="en-US" sz="3399">
                <a:solidFill>
                  <a:srgbClr val="00BF63"/>
                </a:solidFill>
                <a:latin typeface="Noto Sans T Chinese"/>
                <a:ea typeface="Noto Sans T Chinese"/>
                <a:cs typeface="Noto Sans T Chinese"/>
                <a:sym typeface="Noto Sans T Chinese"/>
              </a:rPr>
              <a:t>1.登入登出(完成)</a:t>
            </a:r>
          </a:p>
          <a:p>
            <a:pPr algn="ctr">
              <a:lnSpc>
                <a:spcPts val="4759"/>
              </a:lnSpc>
            </a:pPr>
            <a:r>
              <a:rPr lang="en-US" sz="3399">
                <a:solidFill>
                  <a:srgbClr val="00BF63"/>
                </a:solidFill>
                <a:latin typeface="Noto Sans T Chinese"/>
                <a:ea typeface="Noto Sans T Chinese"/>
                <a:cs typeface="Noto Sans T Chinese"/>
                <a:sym typeface="Noto Sans T Chinese"/>
              </a:rPr>
              <a:t>2.簡易巡查(圖表更新後)</a:t>
            </a:r>
          </a:p>
          <a:p>
            <a:pPr algn="ctr">
              <a:lnSpc>
                <a:spcPts val="4759"/>
              </a:lnSpc>
            </a:pPr>
            <a:r>
              <a:rPr lang="en-US" sz="3399">
                <a:solidFill>
                  <a:srgbClr val="00BF63"/>
                </a:solidFill>
                <a:latin typeface="Noto Sans T Chinese"/>
                <a:ea typeface="Noto Sans T Chinese"/>
                <a:cs typeface="Noto Sans T Chinese"/>
                <a:sym typeface="Noto Sans T Chinese"/>
              </a:rPr>
              <a:t>3.精準巡查(完成個別輸入和批次輸入)</a:t>
            </a:r>
          </a:p>
          <a:p>
            <a:pPr algn="ctr">
              <a:lnSpc>
                <a:spcPts val="4759"/>
              </a:lnSpc>
              <a:spcBef>
                <a:spcPct val="0"/>
              </a:spcBef>
            </a:pPr>
            <a:r>
              <a:rPr lang="en-US" sz="3399">
                <a:solidFill>
                  <a:srgbClr val="00BF63"/>
                </a:solidFill>
                <a:latin typeface="Noto Sans T Chinese"/>
                <a:ea typeface="Noto Sans T Chinese"/>
                <a:cs typeface="Noto Sans T Chinese"/>
                <a:sym typeface="Noto Sans T Chinese"/>
              </a:rPr>
              <a:t>4.車牌辨識(完成輸出和辨識)</a:t>
            </a:r>
          </a:p>
          <a:p>
            <a:pPr algn="ctr">
              <a:lnSpc>
                <a:spcPts val="4759"/>
              </a:lnSpc>
              <a:spcBef>
                <a:spcPct val="0"/>
              </a:spcBef>
            </a:pPr>
            <a:r>
              <a:rPr lang="en-US" sz="3399">
                <a:solidFill>
                  <a:srgbClr val="00BF63"/>
                </a:solidFill>
                <a:latin typeface="Noto Sans T Chinese"/>
                <a:ea typeface="Noto Sans T Chinese"/>
                <a:cs typeface="Noto Sans T Chinese"/>
                <a:sym typeface="Noto Sans T Chinese"/>
              </a:rPr>
              <a:t>5.新增巡查員(完成)</a:t>
            </a:r>
          </a:p>
          <a:p>
            <a:pPr algn="ctr">
              <a:lnSpc>
                <a:spcPts val="4759"/>
              </a:lnSpc>
              <a:spcBef>
                <a:spcPct val="0"/>
              </a:spcBef>
            </a:pPr>
            <a:r>
              <a:rPr lang="en-US" sz="3399">
                <a:solidFill>
                  <a:srgbClr val="00BF63"/>
                </a:solidFill>
                <a:latin typeface="Noto Sans T Chinese"/>
                <a:ea typeface="Noto Sans T Chinese"/>
                <a:cs typeface="Noto Sans T Chinese"/>
                <a:sym typeface="Noto Sans T Chinese"/>
              </a:rPr>
              <a:t>6.公告(可以編輯和上傳圖片)</a:t>
            </a:r>
          </a:p>
          <a:p>
            <a:pPr algn="ctr">
              <a:lnSpc>
                <a:spcPts val="4759"/>
              </a:lnSpc>
              <a:spcBef>
                <a:spcPct val="0"/>
              </a:spcBef>
            </a:pPr>
            <a:r>
              <a:rPr lang="en-US" sz="3399">
                <a:solidFill>
                  <a:srgbClr val="0CC0DF"/>
                </a:solidFill>
                <a:latin typeface="Noto Sans T Chinese"/>
                <a:ea typeface="Noto Sans T Chinese"/>
                <a:cs typeface="Noto Sans T Chinese"/>
                <a:sym typeface="Noto Sans T Chinese"/>
              </a:rPr>
              <a:t>7.鏡頭掃描車牌(完成50%)</a:t>
            </a:r>
          </a:p>
          <a:p>
            <a:pPr algn="ctr">
              <a:lnSpc>
                <a:spcPts val="4759"/>
              </a:lnSpc>
              <a:spcBef>
                <a:spcPct val="0"/>
              </a:spcBef>
            </a:pPr>
            <a:r>
              <a:rPr lang="en-US" sz="3399">
                <a:solidFill>
                  <a:srgbClr val="00BF63"/>
                </a:solidFill>
                <a:latin typeface="Noto Sans T Chinese"/>
                <a:ea typeface="Noto Sans T Chinese"/>
                <a:cs typeface="Noto Sans T Chinese"/>
                <a:sym typeface="Noto Sans T Chinese"/>
              </a:rPr>
              <a:t>8.違規報表生成(完成)</a:t>
            </a:r>
          </a:p>
          <a:p>
            <a:pPr algn="ctr">
              <a:lnSpc>
                <a:spcPts val="4759"/>
              </a:lnSpc>
              <a:spcBef>
                <a:spcPct val="0"/>
              </a:spcBef>
            </a:pPr>
            <a:r>
              <a:rPr lang="en-US" sz="3399">
                <a:solidFill>
                  <a:srgbClr val="00BF63"/>
                </a:solidFill>
                <a:latin typeface="Noto Sans T Chinese"/>
                <a:ea typeface="Noto Sans T Chinese"/>
                <a:cs typeface="Noto Sans T Chinese"/>
                <a:sym typeface="Noto Sans T Chinese"/>
              </a:rPr>
              <a:t>9.簡易巡查統計報表(已完成除錯)</a:t>
            </a:r>
          </a:p>
          <a:p>
            <a:pPr algn="ctr">
              <a:lnSpc>
                <a:spcPts val="4759"/>
              </a:lnSpc>
              <a:spcBef>
                <a:spcPct val="0"/>
              </a:spcBef>
            </a:pPr>
            <a:r>
              <a:rPr lang="en-US" sz="3399">
                <a:solidFill>
                  <a:srgbClr val="00BF63"/>
                </a:solidFill>
                <a:latin typeface="Noto Sans T Chinese"/>
                <a:ea typeface="Noto Sans T Chinese"/>
                <a:cs typeface="Noto Sans T Chinese"/>
                <a:sym typeface="Noto Sans T Chinese"/>
              </a:rPr>
              <a:t>10.學生出場資料填寫和報表(已完成)</a:t>
            </a:r>
          </a:p>
          <a:p>
            <a:pPr algn="ctr">
              <a:lnSpc>
                <a:spcPts val="4759"/>
              </a:lnSpc>
              <a:spcBef>
                <a:spcPct val="0"/>
              </a:spcBef>
            </a:pPr>
            <a:r>
              <a:rPr lang="en-US" sz="3399">
                <a:solidFill>
                  <a:srgbClr val="0CC0DF"/>
                </a:solidFill>
                <a:latin typeface="Noto Sans T Chinese"/>
                <a:ea typeface="Noto Sans T Chinese"/>
                <a:cs typeface="Noto Sans T Chinese"/>
                <a:sym typeface="Noto Sans T Chinese"/>
              </a:rPr>
              <a:t>11.登入驗證攔截</a:t>
            </a:r>
          </a:p>
        </p:txBody>
      </p:sp>
      <p:sp>
        <p:nvSpPr>
          <p:cNvPr name="TextBox 6" id="6"/>
          <p:cNvSpPr txBox="true"/>
          <p:nvPr/>
        </p:nvSpPr>
        <p:spPr>
          <a:xfrm rot="0">
            <a:off x="6527304" y="260493"/>
            <a:ext cx="5233392" cy="580390"/>
          </a:xfrm>
          <a:prstGeom prst="rect">
            <a:avLst/>
          </a:prstGeom>
        </p:spPr>
        <p:txBody>
          <a:bodyPr anchor="t" rtlCol="false" tIns="0" lIns="0" bIns="0" rIns="0">
            <a:spAutoFit/>
          </a:bodyPr>
          <a:lstStyle/>
          <a:p>
            <a:pPr algn="ctr">
              <a:lnSpc>
                <a:spcPts val="4759"/>
              </a:lnSpc>
              <a:spcBef>
                <a:spcPct val="0"/>
              </a:spcBef>
            </a:pPr>
            <a:r>
              <a:rPr lang="en-US" sz="3399">
                <a:solidFill>
                  <a:srgbClr val="00BF63"/>
                </a:solidFill>
                <a:latin typeface="Noto Sans T Chinese"/>
                <a:ea typeface="Noto Sans T Chinese"/>
                <a:cs typeface="Noto Sans T Chinese"/>
                <a:sym typeface="Noto Sans T Chinese"/>
              </a:rPr>
              <a:t>已完成</a:t>
            </a:r>
            <a:r>
              <a:rPr lang="en-US" sz="3399">
                <a:solidFill>
                  <a:srgbClr val="000000"/>
                </a:solidFill>
                <a:latin typeface="Noto Sans T Chinese"/>
                <a:ea typeface="Noto Sans T Chinese"/>
                <a:cs typeface="Noto Sans T Chinese"/>
                <a:sym typeface="Noto Sans T Chinese"/>
              </a:rPr>
              <a:t>   </a:t>
            </a:r>
            <a:r>
              <a:rPr lang="en-US" sz="3399">
                <a:solidFill>
                  <a:srgbClr val="0CC0DF"/>
                </a:solidFill>
                <a:latin typeface="Noto Sans T Chinese"/>
                <a:ea typeface="Noto Sans T Chinese"/>
                <a:cs typeface="Noto Sans T Chinese"/>
                <a:sym typeface="Noto Sans T Chinese"/>
              </a:rPr>
              <a:t>正在進行</a:t>
            </a:r>
            <a:r>
              <a:rPr lang="en-US" sz="3399">
                <a:solidFill>
                  <a:srgbClr val="000000"/>
                </a:solidFill>
                <a:latin typeface="Noto Sans T Chinese"/>
                <a:ea typeface="Noto Sans T Chinese"/>
                <a:cs typeface="Noto Sans T Chinese"/>
                <a:sym typeface="Noto Sans T Chinese"/>
              </a:rPr>
              <a:t>  </a:t>
            </a:r>
            <a:r>
              <a:rPr lang="en-US" sz="3399">
                <a:solidFill>
                  <a:srgbClr val="FF3131"/>
                </a:solidFill>
                <a:latin typeface="Noto Sans T Chinese"/>
                <a:ea typeface="Noto Sans T Chinese"/>
                <a:cs typeface="Noto Sans T Chinese"/>
                <a:sym typeface="Noto Sans T Chinese"/>
              </a:rPr>
              <a:t>尚未完成</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523630" y="1618373"/>
            <a:ext cx="1727150" cy="580390"/>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FF914D"/>
                </a:solidFill>
                <a:latin typeface="Noto Sans T Chinese"/>
                <a:ea typeface="Noto Sans T Chinese"/>
                <a:cs typeface="Noto Sans T Chinese"/>
                <a:sym typeface="Noto Sans T Chinese"/>
              </a:rPr>
              <a:t>巡查人員</a:t>
            </a:r>
          </a:p>
        </p:txBody>
      </p:sp>
      <p:sp>
        <p:nvSpPr>
          <p:cNvPr name="TextBox 3" id="3"/>
          <p:cNvSpPr txBox="true"/>
          <p:nvPr/>
        </p:nvSpPr>
        <p:spPr>
          <a:xfrm rot="0">
            <a:off x="325759" y="2459854"/>
            <a:ext cx="2450542" cy="1180379"/>
          </a:xfrm>
          <a:prstGeom prst="rect">
            <a:avLst/>
          </a:prstGeom>
        </p:spPr>
        <p:txBody>
          <a:bodyPr anchor="t" rtlCol="false" tIns="0" lIns="0" bIns="0" rIns="0">
            <a:spAutoFit/>
          </a:bodyPr>
          <a:lstStyle/>
          <a:p>
            <a:pPr algn="ctr">
              <a:lnSpc>
                <a:spcPts val="4759"/>
              </a:lnSpc>
            </a:pPr>
            <a:r>
              <a:rPr lang="en-US" sz="3399">
                <a:solidFill>
                  <a:srgbClr val="FF3131"/>
                </a:solidFill>
                <a:latin typeface="Noto Sans T Chinese"/>
                <a:ea typeface="Noto Sans T Chinese"/>
                <a:cs typeface="Noto Sans T Chinese"/>
                <a:sym typeface="Noto Sans T Chinese"/>
              </a:rPr>
              <a:t>使用率巡查</a:t>
            </a:r>
          </a:p>
          <a:p>
            <a:pPr algn="ctr" marL="0" indent="0" lvl="0">
              <a:lnSpc>
                <a:spcPts val="4759"/>
              </a:lnSpc>
              <a:spcBef>
                <a:spcPct val="0"/>
              </a:spcBef>
            </a:pPr>
            <a:r>
              <a:rPr lang="en-US" sz="3399">
                <a:solidFill>
                  <a:srgbClr val="FF3131"/>
                </a:solidFill>
                <a:latin typeface="Noto Sans T Chinese"/>
                <a:ea typeface="Noto Sans T Chinese"/>
                <a:cs typeface="Noto Sans T Chinese"/>
                <a:sym typeface="Noto Sans T Chinese"/>
              </a:rPr>
              <a:t>(已使用車格)</a:t>
            </a:r>
          </a:p>
        </p:txBody>
      </p:sp>
      <p:sp>
        <p:nvSpPr>
          <p:cNvPr name="TextBox 4" id="4"/>
          <p:cNvSpPr txBox="true"/>
          <p:nvPr/>
        </p:nvSpPr>
        <p:spPr>
          <a:xfrm rot="0">
            <a:off x="3474534" y="1618373"/>
            <a:ext cx="2882278" cy="580347"/>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Noto Sans T Chinese"/>
                <a:ea typeface="Noto Sans T Chinese"/>
                <a:cs typeface="Noto Sans T Chinese"/>
                <a:sym typeface="Noto Sans T Chinese"/>
              </a:rPr>
              <a:t>登入登出(完成)</a:t>
            </a:r>
          </a:p>
        </p:txBody>
      </p:sp>
      <p:sp>
        <p:nvSpPr>
          <p:cNvPr name="TextBox 5" id="5"/>
          <p:cNvSpPr txBox="true"/>
          <p:nvPr/>
        </p:nvSpPr>
        <p:spPr>
          <a:xfrm rot="0">
            <a:off x="687559" y="4432691"/>
            <a:ext cx="1726943" cy="1180379"/>
          </a:xfrm>
          <a:prstGeom prst="rect">
            <a:avLst/>
          </a:prstGeom>
        </p:spPr>
        <p:txBody>
          <a:bodyPr anchor="t" rtlCol="false" tIns="0" lIns="0" bIns="0" rIns="0">
            <a:spAutoFit/>
          </a:bodyPr>
          <a:lstStyle/>
          <a:p>
            <a:pPr algn="ctr">
              <a:lnSpc>
                <a:spcPts val="4759"/>
              </a:lnSpc>
            </a:pPr>
            <a:r>
              <a:rPr lang="en-US" sz="3399">
                <a:solidFill>
                  <a:srgbClr val="FF3131"/>
                </a:solidFill>
                <a:latin typeface="Noto Sans T Chinese"/>
                <a:ea typeface="Noto Sans T Chinese"/>
                <a:cs typeface="Noto Sans T Chinese"/>
                <a:sym typeface="Noto Sans T Chinese"/>
              </a:rPr>
              <a:t>違規巡查</a:t>
            </a:r>
          </a:p>
          <a:p>
            <a:pPr algn="ctr" marL="0" indent="0" lvl="0">
              <a:lnSpc>
                <a:spcPts val="4759"/>
              </a:lnSpc>
              <a:spcBef>
                <a:spcPct val="0"/>
              </a:spcBef>
            </a:pPr>
            <a:r>
              <a:rPr lang="en-US" sz="3399">
                <a:solidFill>
                  <a:srgbClr val="FF3131"/>
                </a:solidFill>
                <a:latin typeface="Noto Sans T Chinese"/>
                <a:ea typeface="Noto Sans T Chinese"/>
                <a:cs typeface="Noto Sans T Chinese"/>
                <a:sym typeface="Noto Sans T Chinese"/>
              </a:rPr>
              <a:t>(車牌)</a:t>
            </a:r>
          </a:p>
        </p:txBody>
      </p:sp>
      <p:sp>
        <p:nvSpPr>
          <p:cNvPr name="TextBox 6" id="6"/>
          <p:cNvSpPr txBox="true"/>
          <p:nvPr/>
        </p:nvSpPr>
        <p:spPr>
          <a:xfrm rot="0">
            <a:off x="3836333" y="5076825"/>
            <a:ext cx="6767899" cy="580347"/>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Noto Sans T Chinese"/>
                <a:ea typeface="Noto Sans T Chinese"/>
                <a:cs typeface="Noto Sans T Chinese"/>
                <a:sym typeface="Noto Sans T Chinese"/>
              </a:rPr>
              <a:t>精準巡查</a:t>
            </a:r>
            <a:r>
              <a:rPr lang="en-US" sz="3399">
                <a:solidFill>
                  <a:srgbClr val="000000"/>
                </a:solidFill>
                <a:latin typeface="Noto Sans T Chinese"/>
                <a:ea typeface="Noto Sans T Chinese"/>
                <a:cs typeface="Noto Sans T Chinese"/>
                <a:sym typeface="Noto Sans T Chinese"/>
              </a:rPr>
              <a:t>(完成個別輸入和批次輸入)</a:t>
            </a:r>
          </a:p>
        </p:txBody>
      </p:sp>
      <p:sp>
        <p:nvSpPr>
          <p:cNvPr name="TextBox 7" id="7"/>
          <p:cNvSpPr txBox="true"/>
          <p:nvPr/>
        </p:nvSpPr>
        <p:spPr>
          <a:xfrm rot="0">
            <a:off x="3474534" y="4550210"/>
            <a:ext cx="4622628" cy="580347"/>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Noto Sans T Chinese"/>
                <a:ea typeface="Noto Sans T Chinese"/>
                <a:cs typeface="Noto Sans T Chinese"/>
                <a:sym typeface="Noto Sans T Chinese"/>
              </a:rPr>
              <a:t>鏡頭掃描</a:t>
            </a:r>
            <a:r>
              <a:rPr lang="en-US" sz="3399">
                <a:solidFill>
                  <a:srgbClr val="000000"/>
                </a:solidFill>
                <a:latin typeface="Noto Sans T Chinese"/>
                <a:ea typeface="Noto Sans T Chinese"/>
                <a:cs typeface="Noto Sans T Chinese"/>
                <a:sym typeface="Noto Sans T Chinese"/>
              </a:rPr>
              <a:t>車牌(完成50%)</a:t>
            </a:r>
          </a:p>
        </p:txBody>
      </p:sp>
      <p:sp>
        <p:nvSpPr>
          <p:cNvPr name="TextBox 8" id="8"/>
          <p:cNvSpPr txBox="true"/>
          <p:nvPr/>
        </p:nvSpPr>
        <p:spPr>
          <a:xfrm rot="0">
            <a:off x="523630" y="6405528"/>
            <a:ext cx="1726943" cy="580347"/>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FF3131"/>
                </a:solidFill>
                <a:latin typeface="Noto Sans T Chinese"/>
                <a:ea typeface="Noto Sans T Chinese"/>
                <a:cs typeface="Noto Sans T Chinese"/>
                <a:sym typeface="Noto Sans T Chinese"/>
              </a:rPr>
              <a:t>報表輸出</a:t>
            </a:r>
          </a:p>
        </p:txBody>
      </p:sp>
      <p:sp>
        <p:nvSpPr>
          <p:cNvPr name="TextBox 9" id="9"/>
          <p:cNvSpPr txBox="true"/>
          <p:nvPr/>
        </p:nvSpPr>
        <p:spPr>
          <a:xfrm rot="0">
            <a:off x="3474534" y="6405528"/>
            <a:ext cx="3745749" cy="580347"/>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Noto Sans T Chinese"/>
                <a:ea typeface="Noto Sans T Chinese"/>
                <a:cs typeface="Noto Sans T Chinese"/>
                <a:sym typeface="Noto Sans T Chinese"/>
              </a:rPr>
              <a:t>違規報表生成</a:t>
            </a:r>
            <a:r>
              <a:rPr lang="en-US" sz="3399">
                <a:solidFill>
                  <a:srgbClr val="000000"/>
                </a:solidFill>
                <a:latin typeface="Noto Sans T Chinese"/>
                <a:ea typeface="Noto Sans T Chinese"/>
                <a:cs typeface="Noto Sans T Chinese"/>
                <a:sym typeface="Noto Sans T Chinese"/>
              </a:rPr>
              <a:t>(完成)</a:t>
            </a:r>
          </a:p>
        </p:txBody>
      </p:sp>
      <p:sp>
        <p:nvSpPr>
          <p:cNvPr name="TextBox 10" id="10"/>
          <p:cNvSpPr txBox="true"/>
          <p:nvPr/>
        </p:nvSpPr>
        <p:spPr>
          <a:xfrm rot="0">
            <a:off x="3474534" y="2759848"/>
            <a:ext cx="3454152" cy="580390"/>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Noto Sans T Chinese"/>
                <a:ea typeface="Noto Sans T Chinese"/>
                <a:cs typeface="Noto Sans T Chinese"/>
                <a:sym typeface="Noto Sans T Chinese"/>
              </a:rPr>
              <a:t>輸入已停車格數量</a:t>
            </a:r>
          </a:p>
        </p:txBody>
      </p:sp>
      <p:sp>
        <p:nvSpPr>
          <p:cNvPr name="TextBox 11" id="11"/>
          <p:cNvSpPr txBox="true"/>
          <p:nvPr/>
        </p:nvSpPr>
        <p:spPr>
          <a:xfrm rot="0">
            <a:off x="161725" y="7455384"/>
            <a:ext cx="2450753" cy="1180465"/>
          </a:xfrm>
          <a:prstGeom prst="rect">
            <a:avLst/>
          </a:prstGeom>
        </p:spPr>
        <p:txBody>
          <a:bodyPr anchor="t" rtlCol="false" tIns="0" lIns="0" bIns="0" rIns="0">
            <a:spAutoFit/>
          </a:bodyPr>
          <a:lstStyle/>
          <a:p>
            <a:pPr algn="ctr">
              <a:lnSpc>
                <a:spcPts val="4759"/>
              </a:lnSpc>
            </a:pPr>
            <a:r>
              <a:rPr lang="en-US" sz="3399">
                <a:solidFill>
                  <a:srgbClr val="00BF63"/>
                </a:solidFill>
                <a:latin typeface="Noto Sans T Chinese"/>
                <a:ea typeface="Noto Sans T Chinese"/>
                <a:cs typeface="Noto Sans T Chinese"/>
                <a:sym typeface="Noto Sans T Chinese"/>
              </a:rPr>
              <a:t>選擇停車場</a:t>
            </a:r>
          </a:p>
          <a:p>
            <a:pPr algn="ctr" marL="0" indent="0" lvl="0">
              <a:lnSpc>
                <a:spcPts val="4759"/>
              </a:lnSpc>
              <a:spcBef>
                <a:spcPct val="0"/>
              </a:spcBef>
            </a:pPr>
            <a:r>
              <a:rPr lang="en-US" sz="3399">
                <a:solidFill>
                  <a:srgbClr val="00BF63"/>
                </a:solidFill>
                <a:latin typeface="Noto Sans T Chinese"/>
                <a:ea typeface="Noto Sans T Chinese"/>
                <a:cs typeface="Noto Sans T Chinese"/>
                <a:sym typeface="Noto Sans T Chinese"/>
              </a:rPr>
              <a:t>(有做待決定)</a:t>
            </a:r>
          </a:p>
        </p:txBody>
      </p:sp>
      <p:sp>
        <p:nvSpPr>
          <p:cNvPr name="TextBox 12" id="12"/>
          <p:cNvSpPr txBox="true"/>
          <p:nvPr/>
        </p:nvSpPr>
        <p:spPr>
          <a:xfrm rot="0">
            <a:off x="3474534" y="7755400"/>
            <a:ext cx="11715750" cy="580347"/>
          </a:xfrm>
          <a:prstGeom prst="rect">
            <a:avLst/>
          </a:prstGeom>
        </p:spPr>
        <p:txBody>
          <a:bodyPr anchor="t" rtlCol="false" tIns="0" lIns="0" bIns="0" rIns="0">
            <a:spAutoFit/>
          </a:bodyPr>
          <a:lstStyle/>
          <a:p>
            <a:pPr algn="l" marL="0" indent="0" lvl="0">
              <a:lnSpc>
                <a:spcPts val="4759"/>
              </a:lnSpc>
              <a:spcBef>
                <a:spcPct val="0"/>
              </a:spcBef>
            </a:pPr>
            <a:r>
              <a:rPr lang="en-US" sz="3399">
                <a:solidFill>
                  <a:srgbClr val="000000"/>
                </a:solidFill>
                <a:latin typeface="Noto Sans T Chinese"/>
                <a:ea typeface="Noto Sans T Chinese"/>
                <a:cs typeface="Noto Sans T Chinese"/>
                <a:sym typeface="Noto Sans T Chinese"/>
              </a:rPr>
              <a:t>需更改點選進入後送出的資料問題及統計抓取對應選擇停車場</a:t>
            </a: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820125" y="962025"/>
            <a:ext cx="1295400" cy="580390"/>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FF914D"/>
                </a:solidFill>
                <a:latin typeface="Noto Sans T Chinese"/>
                <a:ea typeface="Noto Sans T Chinese"/>
                <a:cs typeface="Noto Sans T Chinese"/>
                <a:sym typeface="Noto Sans T Chinese"/>
              </a:rPr>
              <a:t>總務處</a:t>
            </a:r>
          </a:p>
        </p:txBody>
      </p:sp>
      <p:sp>
        <p:nvSpPr>
          <p:cNvPr name="TextBox 3" id="3"/>
          <p:cNvSpPr txBox="true"/>
          <p:nvPr/>
        </p:nvSpPr>
        <p:spPr>
          <a:xfrm rot="0">
            <a:off x="820125" y="1774481"/>
            <a:ext cx="2856713" cy="504825"/>
          </a:xfrm>
          <a:prstGeom prst="rect">
            <a:avLst/>
          </a:prstGeom>
        </p:spPr>
        <p:txBody>
          <a:bodyPr anchor="t" rtlCol="false" tIns="0" lIns="0" bIns="0" rIns="0">
            <a:spAutoFit/>
          </a:bodyPr>
          <a:lstStyle/>
          <a:p>
            <a:pPr algn="ctr">
              <a:lnSpc>
                <a:spcPts val="4199"/>
              </a:lnSpc>
            </a:pPr>
            <a:r>
              <a:rPr lang="en-US" sz="2999">
                <a:solidFill>
                  <a:srgbClr val="000000"/>
                </a:solidFill>
                <a:latin typeface="Noto Sans T Chinese"/>
                <a:ea typeface="Noto Sans T Chinese"/>
                <a:cs typeface="Noto Sans T Chinese"/>
                <a:sym typeface="Noto Sans T Chinese"/>
              </a:rPr>
              <a:t>查詢已註冊車輛</a:t>
            </a:r>
          </a:p>
        </p:txBody>
      </p:sp>
      <p:sp>
        <p:nvSpPr>
          <p:cNvPr name="TextBox 4" id="4"/>
          <p:cNvSpPr txBox="true"/>
          <p:nvPr/>
        </p:nvSpPr>
        <p:spPr>
          <a:xfrm rot="0">
            <a:off x="888716" y="7667781"/>
            <a:ext cx="2453616" cy="504825"/>
          </a:xfrm>
          <a:prstGeom prst="rect">
            <a:avLst/>
          </a:prstGeom>
        </p:spPr>
        <p:txBody>
          <a:bodyPr anchor="t" rtlCol="false" tIns="0" lIns="0" bIns="0" rIns="0">
            <a:spAutoFit/>
          </a:bodyPr>
          <a:lstStyle/>
          <a:p>
            <a:pPr algn="ctr">
              <a:lnSpc>
                <a:spcPts val="4199"/>
              </a:lnSpc>
            </a:pPr>
            <a:r>
              <a:rPr lang="en-US" sz="2999">
                <a:solidFill>
                  <a:srgbClr val="000000"/>
                </a:solidFill>
                <a:latin typeface="Noto Sans T Chinese"/>
                <a:ea typeface="Noto Sans T Chinese"/>
                <a:cs typeface="Noto Sans T Chinese"/>
                <a:sym typeface="Noto Sans T Chinese"/>
              </a:rPr>
              <a:t>帳號註冊審核</a:t>
            </a:r>
          </a:p>
        </p:txBody>
      </p:sp>
      <p:sp>
        <p:nvSpPr>
          <p:cNvPr name="TextBox 5" id="5"/>
          <p:cNvSpPr txBox="true"/>
          <p:nvPr/>
        </p:nvSpPr>
        <p:spPr>
          <a:xfrm rot="0">
            <a:off x="820125" y="5720463"/>
            <a:ext cx="2966278" cy="504825"/>
          </a:xfrm>
          <a:prstGeom prst="rect">
            <a:avLst/>
          </a:prstGeom>
        </p:spPr>
        <p:txBody>
          <a:bodyPr anchor="t" rtlCol="false" tIns="0" lIns="0" bIns="0" rIns="0">
            <a:spAutoFit/>
          </a:bodyPr>
          <a:lstStyle/>
          <a:p>
            <a:pPr algn="ctr">
              <a:lnSpc>
                <a:spcPts val="4199"/>
              </a:lnSpc>
            </a:pPr>
            <a:r>
              <a:rPr lang="en-US" sz="2999">
                <a:solidFill>
                  <a:srgbClr val="000000"/>
                </a:solidFill>
                <a:latin typeface="Noto Sans T Chinese"/>
                <a:ea typeface="Noto Sans T Chinese"/>
                <a:cs typeface="Noto Sans T Chinese"/>
                <a:sym typeface="Noto Sans T Chinese"/>
              </a:rPr>
              <a:t>查看使用率報表</a:t>
            </a:r>
          </a:p>
        </p:txBody>
      </p:sp>
      <p:sp>
        <p:nvSpPr>
          <p:cNvPr name="TextBox 6" id="6"/>
          <p:cNvSpPr txBox="true"/>
          <p:nvPr/>
        </p:nvSpPr>
        <p:spPr>
          <a:xfrm rot="0">
            <a:off x="632386" y="3678847"/>
            <a:ext cx="2966278" cy="504825"/>
          </a:xfrm>
          <a:prstGeom prst="rect">
            <a:avLst/>
          </a:prstGeom>
        </p:spPr>
        <p:txBody>
          <a:bodyPr anchor="t" rtlCol="false" tIns="0" lIns="0" bIns="0" rIns="0">
            <a:spAutoFit/>
          </a:bodyPr>
          <a:lstStyle/>
          <a:p>
            <a:pPr algn="ctr">
              <a:lnSpc>
                <a:spcPts val="4199"/>
              </a:lnSpc>
            </a:pPr>
            <a:r>
              <a:rPr lang="en-US" sz="2999">
                <a:solidFill>
                  <a:srgbClr val="000000"/>
                </a:solidFill>
                <a:latin typeface="Noto Sans T Chinese"/>
                <a:ea typeface="Noto Sans T Chinese"/>
                <a:cs typeface="Noto Sans T Chinese"/>
                <a:sym typeface="Noto Sans T Chinese"/>
              </a:rPr>
              <a:t>管理巡查人員</a:t>
            </a:r>
          </a:p>
        </p:txBody>
      </p:sp>
      <p:sp>
        <p:nvSpPr>
          <p:cNvPr name="TextBox 7" id="7"/>
          <p:cNvSpPr txBox="true"/>
          <p:nvPr/>
        </p:nvSpPr>
        <p:spPr>
          <a:xfrm rot="0">
            <a:off x="3919961" y="3669322"/>
            <a:ext cx="2590651" cy="580390"/>
          </a:xfrm>
          <a:prstGeom prst="rect">
            <a:avLst/>
          </a:prstGeom>
        </p:spPr>
        <p:txBody>
          <a:bodyPr anchor="t" rtlCol="false" tIns="0" lIns="0" bIns="0" rIns="0">
            <a:spAutoFit/>
          </a:bodyPr>
          <a:lstStyle/>
          <a:p>
            <a:pPr algn="ctr">
              <a:lnSpc>
                <a:spcPts val="4759"/>
              </a:lnSpc>
            </a:pPr>
            <a:r>
              <a:rPr lang="en-US" sz="3399">
                <a:solidFill>
                  <a:srgbClr val="000000"/>
                </a:solidFill>
                <a:latin typeface="Noto Sans T Chinese"/>
                <a:ea typeface="Noto Sans T Chinese"/>
                <a:cs typeface="Noto Sans T Chinese"/>
                <a:sym typeface="Noto Sans T Chinese"/>
              </a:rPr>
              <a:t>新增刪除修改</a:t>
            </a:r>
          </a:p>
        </p:txBody>
      </p:sp>
      <p:sp>
        <p:nvSpPr>
          <p:cNvPr name="TextBox 8" id="8"/>
          <p:cNvSpPr txBox="true"/>
          <p:nvPr/>
        </p:nvSpPr>
        <p:spPr>
          <a:xfrm rot="0">
            <a:off x="3919961" y="7625236"/>
            <a:ext cx="2349698" cy="580390"/>
          </a:xfrm>
          <a:prstGeom prst="rect">
            <a:avLst/>
          </a:prstGeom>
        </p:spPr>
        <p:txBody>
          <a:bodyPr anchor="t" rtlCol="false" tIns="0" lIns="0" bIns="0" rIns="0">
            <a:spAutoFit/>
          </a:bodyPr>
          <a:lstStyle/>
          <a:p>
            <a:pPr algn="ctr">
              <a:lnSpc>
                <a:spcPts val="4759"/>
              </a:lnSpc>
            </a:pPr>
            <a:r>
              <a:rPr lang="en-US" sz="3399">
                <a:solidFill>
                  <a:srgbClr val="000000"/>
                </a:solidFill>
                <a:latin typeface="Noto Sans T Chinese"/>
                <a:ea typeface="Noto Sans T Chinese"/>
                <a:cs typeface="Noto Sans T Chinese"/>
                <a:sym typeface="Noto Sans T Chinese"/>
              </a:rPr>
              <a:t>同意 or 拒絕</a:t>
            </a:r>
          </a:p>
        </p:txBody>
      </p:sp>
      <p:sp>
        <p:nvSpPr>
          <p:cNvPr name="TextBox 9" id="9"/>
          <p:cNvSpPr txBox="true"/>
          <p:nvPr/>
        </p:nvSpPr>
        <p:spPr>
          <a:xfrm rot="0">
            <a:off x="4106132" y="1731936"/>
            <a:ext cx="3454152" cy="580390"/>
          </a:xfrm>
          <a:prstGeom prst="rect">
            <a:avLst/>
          </a:prstGeom>
        </p:spPr>
        <p:txBody>
          <a:bodyPr anchor="t" rtlCol="false" tIns="0" lIns="0" bIns="0" rIns="0">
            <a:spAutoFit/>
          </a:bodyPr>
          <a:lstStyle/>
          <a:p>
            <a:pPr algn="ctr">
              <a:lnSpc>
                <a:spcPts val="4759"/>
              </a:lnSpc>
            </a:pPr>
            <a:r>
              <a:rPr lang="en-US" sz="3399">
                <a:solidFill>
                  <a:srgbClr val="000000"/>
                </a:solidFill>
                <a:latin typeface="Noto Sans T Chinese"/>
                <a:ea typeface="Noto Sans T Chinese"/>
                <a:cs typeface="Noto Sans T Chinese"/>
                <a:sym typeface="Noto Sans T Chinese"/>
              </a:rPr>
              <a:t>新版使用者資料表</a:t>
            </a:r>
          </a:p>
        </p:txBody>
      </p:sp>
      <p:sp>
        <p:nvSpPr>
          <p:cNvPr name="TextBox 10" id="10"/>
          <p:cNvSpPr txBox="true"/>
          <p:nvPr/>
        </p:nvSpPr>
        <p:spPr>
          <a:xfrm rot="0">
            <a:off x="4040438" y="4978374"/>
            <a:ext cx="8495556" cy="580390"/>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Noto Sans T Chinese"/>
                <a:ea typeface="Noto Sans T Chinese"/>
                <a:cs typeface="Noto Sans T Chinese"/>
                <a:sym typeface="Noto Sans T Chinese"/>
              </a:rPr>
              <a:t>使用率報表圖表顯示(已停車為紅色，未停黑)</a:t>
            </a:r>
          </a:p>
        </p:txBody>
      </p:sp>
      <p:sp>
        <p:nvSpPr>
          <p:cNvPr name="TextBox 11" id="11"/>
          <p:cNvSpPr txBox="true"/>
          <p:nvPr/>
        </p:nvSpPr>
        <p:spPr>
          <a:xfrm rot="0">
            <a:off x="4040438" y="5644898"/>
            <a:ext cx="3454152" cy="580390"/>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Noto Sans T Chinese"/>
                <a:ea typeface="Noto Sans T Chinese"/>
                <a:cs typeface="Noto Sans T Chinese"/>
                <a:sym typeface="Noto Sans T Chinese"/>
              </a:rPr>
              <a:t>查詢歷史巡查紀錄</a:t>
            </a:r>
          </a:p>
        </p:txBody>
      </p:sp>
      <p:sp>
        <p:nvSpPr>
          <p:cNvPr name="TextBox 12" id="12"/>
          <p:cNvSpPr txBox="true"/>
          <p:nvPr/>
        </p:nvSpPr>
        <p:spPr>
          <a:xfrm rot="0">
            <a:off x="4040438" y="6311421"/>
            <a:ext cx="4918770" cy="580390"/>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Noto Sans T Chinese"/>
                <a:ea typeface="Noto Sans T Chinese"/>
                <a:cs typeface="Noto Sans T Chinese"/>
                <a:sym typeface="Noto Sans T Chinese"/>
              </a:rPr>
              <a:t>生成使用率統計報表月/周</a:t>
            </a:r>
          </a:p>
        </p:txBody>
      </p:sp>
      <p:sp>
        <p:nvSpPr>
          <p:cNvPr name="TextBox 13" id="13"/>
          <p:cNvSpPr txBox="true"/>
          <p:nvPr/>
        </p:nvSpPr>
        <p:spPr>
          <a:xfrm rot="0">
            <a:off x="7560284" y="3669365"/>
            <a:ext cx="5040956" cy="580347"/>
          </a:xfrm>
          <a:prstGeom prst="rect">
            <a:avLst/>
          </a:prstGeom>
        </p:spPr>
        <p:txBody>
          <a:bodyPr anchor="t" rtlCol="false" tIns="0" lIns="0" bIns="0" rIns="0">
            <a:spAutoFit/>
          </a:bodyPr>
          <a:lstStyle/>
          <a:p>
            <a:pPr algn="ctr" marL="0" indent="0" lvl="0">
              <a:lnSpc>
                <a:spcPts val="4759"/>
              </a:lnSpc>
              <a:spcBef>
                <a:spcPct val="0"/>
              </a:spcBef>
            </a:pPr>
            <a:r>
              <a:rPr lang="en-US" sz="3399">
                <a:solidFill>
                  <a:srgbClr val="000000"/>
                </a:solidFill>
                <a:latin typeface="Noto Sans T Chinese"/>
                <a:ea typeface="Noto Sans T Chinese"/>
                <a:cs typeface="Noto Sans T Chinese"/>
                <a:sym typeface="Noto Sans T Chinese"/>
              </a:rPr>
              <a:t>車牌辨識(完成輸出和辨識)</a:t>
            </a:r>
          </a:p>
        </p:txBody>
      </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587996" y="1850183"/>
            <a:ext cx="15112008" cy="580390"/>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Noto Sans T Chinese"/>
                <a:ea typeface="Noto Sans T Chinese"/>
                <a:cs typeface="Noto Sans T Chinese"/>
                <a:sym typeface="Noto Sans T Chinese"/>
              </a:rPr>
              <a:t>學生：個資、查看違規紀錄、</a:t>
            </a:r>
            <a:r>
              <a:rPr lang="en-US" sz="3399">
                <a:solidFill>
                  <a:srgbClr val="FF3131"/>
                </a:solidFill>
                <a:latin typeface="Noto Sans T Chinese"/>
                <a:ea typeface="Noto Sans T Chinese"/>
                <a:cs typeface="Noto Sans T Chinese"/>
                <a:sym typeface="Noto Sans T Chinese"/>
              </a:rPr>
              <a:t>查看進出場時間</a:t>
            </a:r>
            <a:r>
              <a:rPr lang="en-US" sz="3399">
                <a:solidFill>
                  <a:srgbClr val="000000"/>
                </a:solidFill>
                <a:latin typeface="Noto Sans T Chinese"/>
                <a:ea typeface="Noto Sans T Chinese"/>
                <a:cs typeface="Noto Sans T Chinese"/>
                <a:sym typeface="Noto Sans T Chinese"/>
              </a:rPr>
              <a:t>、查看學務處公告、註冊到期學期</a:t>
            </a:r>
          </a:p>
        </p:txBody>
      </p:sp>
      <p:sp>
        <p:nvSpPr>
          <p:cNvPr name="TextBox 3" id="3"/>
          <p:cNvSpPr txBox="true"/>
          <p:nvPr/>
        </p:nvSpPr>
        <p:spPr>
          <a:xfrm rot="0">
            <a:off x="0" y="3013263"/>
            <a:ext cx="18288000" cy="1180465"/>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Noto Sans T Chinese"/>
                <a:ea typeface="Noto Sans T Chinese"/>
                <a:cs typeface="Noto Sans T Chinese"/>
                <a:sym typeface="Noto Sans T Chinese"/>
              </a:rPr>
              <a:t>導師：個資、查看違規紀錄、</a:t>
            </a:r>
            <a:r>
              <a:rPr lang="en-US" sz="3399">
                <a:solidFill>
                  <a:srgbClr val="FF3131"/>
                </a:solidFill>
                <a:latin typeface="Noto Sans T Chinese"/>
                <a:ea typeface="Noto Sans T Chinese"/>
                <a:cs typeface="Noto Sans T Chinese"/>
                <a:sym typeface="Noto Sans T Chinese"/>
              </a:rPr>
              <a:t>查看進出場時間</a:t>
            </a:r>
            <a:r>
              <a:rPr lang="en-US" sz="3399">
                <a:solidFill>
                  <a:srgbClr val="000000"/>
                </a:solidFill>
                <a:latin typeface="Noto Sans T Chinese"/>
                <a:ea typeface="Noto Sans T Chinese"/>
                <a:cs typeface="Noto Sans T Chinese"/>
                <a:sym typeface="Noto Sans T Chinese"/>
              </a:rPr>
              <a:t>、查看學務處公告、註冊到期學期、查看班級學生是否註冊</a:t>
            </a:r>
          </a:p>
        </p:txBody>
      </p:sp>
      <p:sp>
        <p:nvSpPr>
          <p:cNvPr name="TextBox 4" id="4"/>
          <p:cNvSpPr txBox="true"/>
          <p:nvPr/>
        </p:nvSpPr>
        <p:spPr>
          <a:xfrm rot="0">
            <a:off x="0" y="4519930"/>
            <a:ext cx="18288000" cy="1180465"/>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Noto Sans T Chinese"/>
                <a:ea typeface="Noto Sans T Chinese"/>
                <a:cs typeface="Noto Sans T Chinese"/>
                <a:sym typeface="Noto Sans T Chinese"/>
              </a:rPr>
              <a:t>科主任：個資、查看違規紀錄、</a:t>
            </a:r>
            <a:r>
              <a:rPr lang="en-US" sz="3399">
                <a:solidFill>
                  <a:srgbClr val="FF3131"/>
                </a:solidFill>
                <a:latin typeface="Noto Sans T Chinese"/>
                <a:ea typeface="Noto Sans T Chinese"/>
                <a:cs typeface="Noto Sans T Chinese"/>
                <a:sym typeface="Noto Sans T Chinese"/>
              </a:rPr>
              <a:t>查看進出場時間</a:t>
            </a:r>
            <a:r>
              <a:rPr lang="en-US" sz="3399">
                <a:solidFill>
                  <a:srgbClr val="000000"/>
                </a:solidFill>
                <a:latin typeface="Noto Sans T Chinese"/>
                <a:ea typeface="Noto Sans T Chinese"/>
                <a:cs typeface="Noto Sans T Chinese"/>
                <a:sym typeface="Noto Sans T Chinese"/>
              </a:rPr>
              <a:t>、查看學務處公告、註冊到期學期、查看全科學生是否註冊</a:t>
            </a:r>
          </a:p>
        </p:txBody>
      </p:sp>
      <p:sp>
        <p:nvSpPr>
          <p:cNvPr name="TextBox 5" id="5"/>
          <p:cNvSpPr txBox="true"/>
          <p:nvPr/>
        </p:nvSpPr>
        <p:spPr>
          <a:xfrm rot="0">
            <a:off x="8064550" y="7376432"/>
            <a:ext cx="2158901" cy="580390"/>
          </a:xfrm>
          <a:prstGeom prst="rect">
            <a:avLst/>
          </a:prstGeom>
        </p:spPr>
        <p:txBody>
          <a:bodyPr anchor="t" rtlCol="false" tIns="0" lIns="0" bIns="0" rIns="0">
            <a:spAutoFit/>
          </a:bodyPr>
          <a:lstStyle/>
          <a:p>
            <a:pPr algn="ctr">
              <a:lnSpc>
                <a:spcPts val="4759"/>
              </a:lnSpc>
              <a:spcBef>
                <a:spcPct val="0"/>
              </a:spcBef>
            </a:pPr>
            <a:r>
              <a:rPr lang="en-US" sz="3399">
                <a:solidFill>
                  <a:srgbClr val="0CC0DF"/>
                </a:solidFill>
                <a:latin typeface="Noto Sans T Chinese"/>
                <a:ea typeface="Noto Sans T Chinese"/>
                <a:cs typeface="Noto Sans T Chinese"/>
                <a:sym typeface="Noto Sans T Chinese"/>
              </a:rPr>
              <a:t>新增巡查員</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3589652" y="0"/>
            <a:ext cx="11108696" cy="10287000"/>
          </a:xfrm>
          <a:custGeom>
            <a:avLst/>
            <a:gdLst/>
            <a:ahLst/>
            <a:cxnLst/>
            <a:rect r="r" b="b" t="t" l="l"/>
            <a:pathLst>
              <a:path h="10287000" w="11108696">
                <a:moveTo>
                  <a:pt x="0" y="0"/>
                </a:moveTo>
                <a:lnTo>
                  <a:pt x="11108696" y="0"/>
                </a:lnTo>
                <a:lnTo>
                  <a:pt x="11108696" y="10287000"/>
                </a:lnTo>
                <a:lnTo>
                  <a:pt x="0" y="10287000"/>
                </a:lnTo>
                <a:lnTo>
                  <a:pt x="0" y="0"/>
                </a:lnTo>
                <a:close/>
              </a:path>
            </a:pathLst>
          </a:custGeom>
          <a:blipFill>
            <a:blip r:embed="rId2"/>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383386" y="660400"/>
            <a:ext cx="2539901" cy="669925"/>
          </a:xfrm>
          <a:prstGeom prst="rect">
            <a:avLst/>
          </a:prstGeom>
        </p:spPr>
        <p:txBody>
          <a:bodyPr anchor="t" rtlCol="false" tIns="0" lIns="0" bIns="0" rIns="0">
            <a:spAutoFit/>
          </a:bodyPr>
          <a:lstStyle/>
          <a:p>
            <a:pPr algn="ctr">
              <a:lnSpc>
                <a:spcPts val="5599"/>
              </a:lnSpc>
              <a:spcBef>
                <a:spcPct val="0"/>
              </a:spcBef>
            </a:pPr>
            <a:r>
              <a:rPr lang="en-US" sz="3999">
                <a:solidFill>
                  <a:srgbClr val="0CC0DF"/>
                </a:solidFill>
                <a:latin typeface="Noto Sans T Chinese"/>
                <a:ea typeface="Noto Sans T Chinese"/>
                <a:cs typeface="Noto Sans T Chinese"/>
                <a:sym typeface="Noto Sans T Chinese"/>
              </a:rPr>
              <a:t>遇到的問題</a:t>
            </a:r>
          </a:p>
        </p:txBody>
      </p:sp>
      <p:sp>
        <p:nvSpPr>
          <p:cNvPr name="TextBox 3" id="3"/>
          <p:cNvSpPr txBox="true"/>
          <p:nvPr/>
        </p:nvSpPr>
        <p:spPr>
          <a:xfrm rot="0">
            <a:off x="1383386" y="2034528"/>
            <a:ext cx="9433768" cy="1180465"/>
          </a:xfrm>
          <a:prstGeom prst="rect">
            <a:avLst/>
          </a:prstGeom>
        </p:spPr>
        <p:txBody>
          <a:bodyPr anchor="t" rtlCol="false" tIns="0" lIns="0" bIns="0" rIns="0">
            <a:spAutoFit/>
          </a:bodyPr>
          <a:lstStyle/>
          <a:p>
            <a:pPr algn="ctr">
              <a:lnSpc>
                <a:spcPts val="4759"/>
              </a:lnSpc>
            </a:pPr>
            <a:r>
              <a:rPr lang="en-US" sz="3399">
                <a:solidFill>
                  <a:srgbClr val="000000"/>
                </a:solidFill>
                <a:latin typeface="Noto Sans T Chinese"/>
                <a:ea typeface="Noto Sans T Chinese"/>
                <a:cs typeface="Noto Sans T Chinese"/>
                <a:sym typeface="Noto Sans T Chinese"/>
              </a:rPr>
              <a:t>1.OCR辨識曾經在學校是沒有老師教過類似的功能</a:t>
            </a:r>
          </a:p>
          <a:p>
            <a:pPr algn="ctr">
              <a:lnSpc>
                <a:spcPts val="4759"/>
              </a:lnSpc>
              <a:spcBef>
                <a:spcPct val="0"/>
              </a:spcBef>
            </a:pPr>
            <a:r>
              <a:rPr lang="en-US" sz="3399">
                <a:solidFill>
                  <a:srgbClr val="000000"/>
                </a:solidFill>
                <a:latin typeface="Noto Sans T Chinese"/>
                <a:ea typeface="Noto Sans T Chinese"/>
                <a:cs typeface="Noto Sans T Chinese"/>
                <a:sym typeface="Noto Sans T Chinese"/>
              </a:rPr>
              <a:t>也是第一次遇到套件結合java程式的應用</a:t>
            </a:r>
          </a:p>
        </p:txBody>
      </p:sp>
      <p:sp>
        <p:nvSpPr>
          <p:cNvPr name="TextBox 4" id="4"/>
          <p:cNvSpPr txBox="true"/>
          <p:nvPr/>
        </p:nvSpPr>
        <p:spPr>
          <a:xfrm rot="0">
            <a:off x="1383386" y="3919196"/>
            <a:ext cx="9433768" cy="1180465"/>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Noto Sans T Chinese"/>
                <a:ea typeface="Noto Sans T Chinese"/>
                <a:cs typeface="Noto Sans T Chinese"/>
                <a:sym typeface="Noto Sans T Chinese"/>
              </a:rPr>
              <a:t>2.經過專題複審過後目前正在更新的車位對號功能的邏輯還有一些漏洞</a:t>
            </a:r>
          </a:p>
        </p:txBody>
      </p:sp>
      <p:sp>
        <p:nvSpPr>
          <p:cNvPr name="TextBox 5" id="5"/>
          <p:cNvSpPr txBox="true"/>
          <p:nvPr/>
        </p:nvSpPr>
        <p:spPr>
          <a:xfrm rot="0">
            <a:off x="1383386" y="6168815"/>
            <a:ext cx="9433768" cy="1180465"/>
          </a:xfrm>
          <a:prstGeom prst="rect">
            <a:avLst/>
          </a:prstGeom>
        </p:spPr>
        <p:txBody>
          <a:bodyPr anchor="t" rtlCol="false" tIns="0" lIns="0" bIns="0" rIns="0">
            <a:spAutoFit/>
          </a:bodyPr>
          <a:lstStyle/>
          <a:p>
            <a:pPr algn="ctr">
              <a:lnSpc>
                <a:spcPts val="4759"/>
              </a:lnSpc>
              <a:spcBef>
                <a:spcPct val="0"/>
              </a:spcBef>
            </a:pPr>
            <a:r>
              <a:rPr lang="en-US" sz="3399">
                <a:solidFill>
                  <a:srgbClr val="000000"/>
                </a:solidFill>
                <a:latin typeface="Noto Sans T Chinese"/>
                <a:ea typeface="Noto Sans T Chinese"/>
                <a:cs typeface="Noto Sans T Chinese"/>
                <a:sym typeface="Noto Sans T Chinese"/>
              </a:rPr>
              <a:t>3.給予巡查員的全縣是否還要再新增多一點 不讓巡查員只有巡查的功能而已(還須詢問老師意見)</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DAGlmIJ98t8</dc:identifier>
  <dcterms:modified xsi:type="dcterms:W3CDTF">2011-08-01T06:04:30Z</dcterms:modified>
  <cp:revision>1</cp:revision>
  <dc:title>JAVA</dc:title>
</cp:coreProperties>
</file>

<file path=docProps/thumbnail.jpeg>
</file>